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76" r:id="rId9"/>
    <p:sldId id="266" r:id="rId10"/>
    <p:sldId id="259" r:id="rId11"/>
    <p:sldId id="267" r:id="rId12"/>
    <p:sldId id="271" r:id="rId13"/>
    <p:sldId id="275" r:id="rId14"/>
    <p:sldId id="268" r:id="rId15"/>
    <p:sldId id="269" r:id="rId16"/>
    <p:sldId id="270" r:id="rId17"/>
    <p:sldId id="260" r:id="rId18"/>
    <p:sldId id="261" r:id="rId19"/>
    <p:sldId id="277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DB535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24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uvm.edu/~dpepper/2013/map/standard/index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UVM Transportation and Parking Services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campus map publishing system Prototype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7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TPS </a:t>
            </a:r>
            <a:r>
              <a:rPr lang="en-US" dirty="0" err="1" smtClean="0"/>
              <a:t>CAmpus</a:t>
            </a:r>
            <a:r>
              <a:rPr lang="en-US" dirty="0" smtClean="0"/>
              <a:t> Map Publishing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34129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400" b="1" u="sng" dirty="0">
                <a:solidFill>
                  <a:srgbClr val="990000"/>
                </a:solidFill>
              </a:rPr>
              <a:t>Campus Map Publishing System Prototype</a:t>
            </a:r>
          </a:p>
          <a:p>
            <a:r>
              <a:rPr lang="en-US" dirty="0" smtClean="0"/>
              <a:t>Storage design in “DB CRUD” generator system</a:t>
            </a:r>
          </a:p>
          <a:p>
            <a:pPr lvl="1"/>
            <a:r>
              <a:rPr lang="en-US" dirty="0" smtClean="0"/>
              <a:t>Data in MySQL server</a:t>
            </a:r>
            <a:r>
              <a:rPr lang="en-US" dirty="0"/>
              <a:t>: webdb.uvm.edu, </a:t>
            </a:r>
            <a:endParaRPr lang="en-US" dirty="0" smtClean="0"/>
          </a:p>
          <a:p>
            <a:pPr marL="640080" lvl="2" indent="0">
              <a:buNone/>
            </a:pPr>
            <a:r>
              <a:rPr lang="en-US" dirty="0" smtClean="0"/>
              <a:t>Database</a:t>
            </a:r>
            <a:r>
              <a:rPr lang="en-US" dirty="0"/>
              <a:t>: DPEPPER_1 (</a:t>
            </a:r>
            <a:r>
              <a:rPr lang="en-US" dirty="0" err="1"/>
              <a:t>dev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Web </a:t>
            </a:r>
            <a:r>
              <a:rPr lang="en-US" dirty="0"/>
              <a:t>interfaces on </a:t>
            </a:r>
            <a:r>
              <a:rPr lang="en-US" dirty="0" err="1" smtClean="0"/>
              <a:t>dev</a:t>
            </a:r>
            <a:r>
              <a:rPr lang="en-US" dirty="0" smtClean="0"/>
              <a:t> website: </a:t>
            </a:r>
          </a:p>
          <a:p>
            <a:pPr lvl="2"/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://www.uvm.edu/~</a:t>
            </a:r>
            <a:r>
              <a:rPr lang="en-US" sz="1400" dirty="0" smtClean="0">
                <a:hlinkClick r:id="rId2"/>
              </a:rPr>
              <a:t>dpepper/2013/map/standard/index.htm</a:t>
            </a:r>
            <a:endParaRPr lang="en-US" sz="1400" dirty="0" smtClean="0"/>
          </a:p>
          <a:p>
            <a:pPr marL="640080" lvl="2" indent="0">
              <a:buNone/>
            </a:pPr>
            <a:endParaRPr lang="en-US" sz="1400" dirty="0" smtClean="0"/>
          </a:p>
          <a:p>
            <a:r>
              <a:rPr lang="en-US" dirty="0" smtClean="0"/>
              <a:t>Access database linked to map database tables </a:t>
            </a:r>
          </a:p>
          <a:p>
            <a:pPr marL="365760" lvl="1" indent="0">
              <a:buNone/>
            </a:pPr>
            <a:r>
              <a:rPr lang="en-US" dirty="0" smtClean="0"/>
              <a:t>in MySQL</a:t>
            </a:r>
          </a:p>
          <a:p>
            <a:pPr lvl="1"/>
            <a:r>
              <a:rPr lang="en-US" dirty="0" smtClean="0"/>
              <a:t>tpsCampusMap.accdb</a:t>
            </a:r>
          </a:p>
          <a:p>
            <a:pPr lvl="2"/>
            <a:r>
              <a:rPr lang="en-US" sz="1100" dirty="0"/>
              <a:t>S:\</a:t>
            </a:r>
            <a:r>
              <a:rPr lang="en-US" sz="1100" dirty="0" smtClean="0"/>
              <a:t>afs\TPS\TPS\2013\dpepper\20130626_makeCampusTPmapPrototype\</a:t>
            </a:r>
          </a:p>
          <a:p>
            <a:pPr marL="640080" lvl="2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tpsCampusMap.accdb</a:t>
            </a:r>
          </a:p>
          <a:p>
            <a:pPr marL="640080" lvl="2" indent="0">
              <a:buNone/>
            </a:pPr>
            <a:endParaRPr lang="en-US" sz="1350" dirty="0" smtClean="0"/>
          </a:p>
          <a:p>
            <a:r>
              <a:rPr lang="en-US" dirty="0" smtClean="0"/>
              <a:t>ArcGIS project “</a:t>
            </a:r>
            <a:r>
              <a:rPr lang="en-US" dirty="0" err="1" smtClean="0"/>
              <a:t>CampusTPmap_prototype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Located on “</a:t>
            </a:r>
            <a:r>
              <a:rPr lang="en-US" dirty="0" err="1" smtClean="0"/>
              <a:t>TPSGraphics</a:t>
            </a:r>
            <a:r>
              <a:rPr lang="en-US" dirty="0" smtClean="0"/>
              <a:t>” workstation at:</a:t>
            </a:r>
          </a:p>
          <a:p>
            <a:pPr lvl="2"/>
            <a:r>
              <a:rPr lang="en-US" sz="1100" dirty="0"/>
              <a:t>C:\2013\dpepper\20130703_makeCampusTPmapPrototype</a:t>
            </a:r>
            <a:r>
              <a:rPr lang="en-US" sz="1100" dirty="0" smtClean="0"/>
              <a:t>\</a:t>
            </a:r>
          </a:p>
          <a:p>
            <a:pPr marL="640080" lvl="2" indent="0">
              <a:buNone/>
            </a:pPr>
            <a:r>
              <a:rPr lang="en-US" sz="1100" dirty="0"/>
              <a:t> </a:t>
            </a:r>
            <a:r>
              <a:rPr lang="en-US" sz="1100" dirty="0" smtClean="0"/>
              <a:t>   </a:t>
            </a:r>
            <a:r>
              <a:rPr lang="en-US" sz="1100" dirty="0" err="1" smtClean="0"/>
              <a:t>CampusTPmap_prototype.mxd</a:t>
            </a: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en-US" dirty="0" err="1"/>
              <a:t>CAmpus</a:t>
            </a:r>
            <a:r>
              <a:rPr lang="en-US" dirty="0"/>
              <a:t> Map Publishing System</a:t>
            </a:r>
          </a:p>
        </p:txBody>
      </p:sp>
      <p:pic>
        <p:nvPicPr>
          <p:cNvPr id="5122" name="Picture 2" descr="S:\afs\TPS\TPS\2013\dpepper\20130626_makeCampusTPmapPrototype\presentation_20130801\assets\esri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900" y="5410200"/>
            <a:ext cx="1495425" cy="7334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S:\afs\TPS\TPS\2013\dpepper\20130626_makeCampusTPmapPrototype\presentation_20130801\assets\access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93" y="3886199"/>
            <a:ext cx="1273640" cy="1236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:\afs\TPS\TPS\2013\dpepper\20130626_makeCampusTPmapPrototype\presentation_20130801\assets\mySQL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50" y="2179319"/>
            <a:ext cx="1330325" cy="9702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0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u="sng" dirty="0" smtClean="0">
                <a:solidFill>
                  <a:srgbClr val="990000"/>
                </a:solidFill>
              </a:rPr>
              <a:t>Architecture of an ArcGIS Project</a:t>
            </a:r>
            <a:endParaRPr lang="en-US" sz="2400" b="1" u="sng" dirty="0">
              <a:solidFill>
                <a:srgbClr val="990000"/>
              </a:solidFill>
            </a:endParaRPr>
          </a:p>
          <a:p>
            <a:r>
              <a:rPr lang="en-US" dirty="0" smtClean="0"/>
              <a:t>Layers like a hamburger</a:t>
            </a:r>
          </a:p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Assets linked to location on earth</a:t>
            </a:r>
          </a:p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Basic ArcGIS asset types:</a:t>
            </a:r>
          </a:p>
          <a:p>
            <a:pPr lvl="1"/>
            <a:r>
              <a:rPr lang="en-US" dirty="0" smtClean="0"/>
              <a:t>Polygons (parking lots, buildings)</a:t>
            </a:r>
          </a:p>
          <a:p>
            <a:pPr lvl="1"/>
            <a:r>
              <a:rPr lang="en-US" dirty="0" smtClean="0"/>
              <a:t>Points (locations of bus stops, bike racks)</a:t>
            </a:r>
          </a:p>
          <a:p>
            <a:pPr lvl="1"/>
            <a:r>
              <a:rPr lang="en-US" dirty="0" smtClean="0"/>
              <a:t>Lines (bus routes)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en-US" dirty="0" err="1"/>
              <a:t>CAmpus</a:t>
            </a:r>
            <a:r>
              <a:rPr lang="en-US" dirty="0"/>
              <a:t> Map Publishing System</a:t>
            </a:r>
          </a:p>
        </p:txBody>
      </p:sp>
      <p:pic>
        <p:nvPicPr>
          <p:cNvPr id="4098" name="Picture 2" descr="S:\afs\TPS\TPS\2013\dpepper\20130626_makeCampusTPmapPrototype\presentation_20130801\assets\hamburger-diagram2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05000"/>
            <a:ext cx="1340867" cy="43338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4114801" cy="4910329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400" b="1" u="sng" dirty="0" smtClean="0">
                <a:solidFill>
                  <a:srgbClr val="990000"/>
                </a:solidFill>
              </a:rPr>
              <a:t>How the ArcGIS Project is Designed (top-bottom)</a:t>
            </a:r>
            <a:endParaRPr lang="en-US" sz="2400" b="1" u="sng" dirty="0">
              <a:solidFill>
                <a:srgbClr val="990000"/>
              </a:solidFill>
            </a:endParaRPr>
          </a:p>
          <a:p>
            <a:r>
              <a:rPr lang="en-US" dirty="0" smtClean="0"/>
              <a:t>Points of Interest</a:t>
            </a:r>
          </a:p>
          <a:p>
            <a:pPr marL="274320" lvl="1" indent="-228600">
              <a:buClr>
                <a:schemeClr val="accent1"/>
              </a:buClr>
              <a:buFont typeface="Wingdings 2" pitchFamily="18" charset="2"/>
              <a:buChar char=""/>
            </a:pPr>
            <a:r>
              <a:rPr lang="en-US" dirty="0" smtClean="0"/>
              <a:t>Bus Layer</a:t>
            </a:r>
          </a:p>
          <a:p>
            <a:pPr lvl="1"/>
            <a:r>
              <a:rPr lang="en-US" dirty="0" smtClean="0"/>
              <a:t>Stop Points</a:t>
            </a:r>
          </a:p>
          <a:p>
            <a:pPr lvl="1"/>
            <a:r>
              <a:rPr lang="en-US" dirty="0" smtClean="0"/>
              <a:t>Route Lines Parking Lots</a:t>
            </a:r>
          </a:p>
          <a:p>
            <a:r>
              <a:rPr lang="en-US" dirty="0" smtClean="0"/>
              <a:t>Parking Lots</a:t>
            </a:r>
          </a:p>
          <a:p>
            <a:pPr marL="548640" lvl="2" indent="-228600">
              <a:buClr>
                <a:schemeClr val="accent1"/>
              </a:buClr>
              <a:buFont typeface="Wingdings 2" pitchFamily="18" charset="2"/>
              <a:buChar char=""/>
            </a:pPr>
            <a:r>
              <a:rPr lang="en-US" dirty="0"/>
              <a:t>dynamically formatted (“regular” or “selected</a:t>
            </a:r>
            <a:r>
              <a:rPr lang="en-US" dirty="0" smtClean="0"/>
              <a:t>”) according to Selected Permit</a:t>
            </a:r>
          </a:p>
          <a:p>
            <a:r>
              <a:rPr lang="en-US" dirty="0" smtClean="0"/>
              <a:t>Buildings</a:t>
            </a:r>
          </a:p>
          <a:p>
            <a:pPr lvl="1"/>
            <a:r>
              <a:rPr lang="en-US" dirty="0" smtClean="0"/>
              <a:t>dynamically formatted (“regular” or “selected”)</a:t>
            </a:r>
          </a:p>
          <a:p>
            <a:r>
              <a:rPr lang="en-US" dirty="0" smtClean="0"/>
              <a:t>Background Assets</a:t>
            </a:r>
            <a:endParaRPr lang="en-US" dirty="0"/>
          </a:p>
          <a:p>
            <a:pPr lvl="1"/>
            <a:r>
              <a:rPr lang="en-US" dirty="0" smtClean="0"/>
              <a:t>Roads</a:t>
            </a:r>
          </a:p>
          <a:p>
            <a:pPr lvl="1"/>
            <a:r>
              <a:rPr lang="en-US" dirty="0" smtClean="0"/>
              <a:t>Base map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en-US" dirty="0" err="1"/>
              <a:t>CAmpus</a:t>
            </a:r>
            <a:r>
              <a:rPr lang="en-US" dirty="0"/>
              <a:t> Map Publishing System</a:t>
            </a:r>
          </a:p>
        </p:txBody>
      </p:sp>
      <p:pic>
        <p:nvPicPr>
          <p:cNvPr id="8194" name="Picture 2" descr="S:\afs\TPS\TPS\2013\dpepper\20130626_makeCampusTPmapPrototype\presentation_20130914\esriScreenSh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264963" cy="3505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99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4724401" cy="4757929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sz="2400" b="1" u="sng" dirty="0">
                <a:solidFill>
                  <a:srgbClr val="990000"/>
                </a:solidFill>
              </a:rPr>
              <a:t>Map </a:t>
            </a:r>
            <a:r>
              <a:rPr lang="en-US" sz="2400" b="1" u="sng" dirty="0" smtClean="0">
                <a:solidFill>
                  <a:srgbClr val="990000"/>
                </a:solidFill>
              </a:rPr>
              <a:t>Layout Design Choices</a:t>
            </a:r>
          </a:p>
          <a:p>
            <a:r>
              <a:rPr lang="en-US" sz="2400" dirty="0" smtClean="0"/>
              <a:t>North is up</a:t>
            </a:r>
          </a:p>
          <a:p>
            <a:pPr lvl="1"/>
            <a:r>
              <a:rPr lang="en-US" sz="2200" dirty="0" smtClean="0"/>
              <a:t>a.k.a. “phone-view”</a:t>
            </a:r>
          </a:p>
          <a:p>
            <a:pPr marL="365760" lvl="1" indent="0">
              <a:buNone/>
            </a:pPr>
            <a:endParaRPr lang="en-US" sz="2200" dirty="0"/>
          </a:p>
          <a:p>
            <a:r>
              <a:rPr lang="en-US" sz="2400" dirty="0" smtClean="0"/>
              <a:t>UVM divided into </a:t>
            </a:r>
          </a:p>
          <a:p>
            <a:pPr marL="4572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4 sub-campuses</a:t>
            </a:r>
          </a:p>
          <a:p>
            <a:pPr lvl="1"/>
            <a:r>
              <a:rPr lang="en-US" sz="2200" dirty="0" smtClean="0"/>
              <a:t>Each is a separate map page</a:t>
            </a:r>
          </a:p>
          <a:p>
            <a:pPr lvl="1"/>
            <a:r>
              <a:rPr lang="en-US" sz="2200" dirty="0" smtClean="0"/>
              <a:t>fully formatted </a:t>
            </a:r>
            <a:r>
              <a:rPr lang="en-US" sz="1200" dirty="0" smtClean="0"/>
              <a:t>(i.e. legend, title, etc.)</a:t>
            </a:r>
          </a:p>
          <a:p>
            <a:pPr marL="365760" lvl="1" indent="0">
              <a:buNone/>
            </a:pPr>
            <a:endParaRPr lang="en-US" sz="1200" dirty="0" smtClean="0"/>
          </a:p>
          <a:p>
            <a:r>
              <a:rPr lang="en-US" sz="2400" dirty="0" smtClean="0"/>
              <a:t>Formatted for printing </a:t>
            </a:r>
          </a:p>
          <a:p>
            <a:pPr lvl="1"/>
            <a:r>
              <a:rPr lang="en-US" sz="2200" dirty="0" smtClean="0"/>
              <a:t>In Color, but designed for </a:t>
            </a:r>
          </a:p>
          <a:p>
            <a:pPr marL="365760" lvl="1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B/W printing</a:t>
            </a:r>
          </a:p>
          <a:p>
            <a:pPr lvl="1"/>
            <a:r>
              <a:rPr lang="en-US" sz="2200" dirty="0" smtClean="0"/>
              <a:t>8.5” x 11”</a:t>
            </a:r>
          </a:p>
          <a:p>
            <a:endParaRPr lang="en-US" sz="2400" dirty="0"/>
          </a:p>
          <a:p>
            <a:pPr marL="45720" indent="0">
              <a:buNone/>
            </a:pPr>
            <a:endParaRPr lang="en-US" sz="2400" b="1" u="sng" dirty="0">
              <a:solidFill>
                <a:srgbClr val="99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en-US" dirty="0" err="1"/>
              <a:t>CAmpus</a:t>
            </a:r>
            <a:r>
              <a:rPr lang="en-US" dirty="0"/>
              <a:t> Map Publishing System</a:t>
            </a: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5542847" y="3366752"/>
            <a:ext cx="497490" cy="439642"/>
          </a:xfrm>
          <a:prstGeom prst="bentArrow">
            <a:avLst>
              <a:gd name="adj1" fmla="val 25000"/>
              <a:gd name="adj2" fmla="val 25334"/>
              <a:gd name="adj3" fmla="val 3414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89" name="Picture 21" descr="S:\afs\TPS\TPS\2013\dpepper\20130626_makeCampusTPmapPrototype\graphics\page4of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567" y="2286000"/>
            <a:ext cx="1317922" cy="8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310938"/>
              </p:ext>
            </p:extLst>
          </p:nvPr>
        </p:nvGraphicFramePr>
        <p:xfrm>
          <a:off x="6172200" y="2187379"/>
          <a:ext cx="2667000" cy="345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Acrobat Document" r:id="rId4" imgW="5829261" imgH="7543646" progId="AcroExch.Document.7">
                  <p:embed/>
                </p:oleObj>
              </mc:Choice>
              <mc:Fallback>
                <p:oleObj name="Acrobat Document" r:id="rId4" imgW="5829261" imgH="754364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72200" y="2187379"/>
                        <a:ext cx="2667000" cy="345172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137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3693059" cy="4407408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400" b="1" u="sng" dirty="0" smtClean="0">
                <a:solidFill>
                  <a:srgbClr val="990000"/>
                </a:solidFill>
              </a:rPr>
              <a:t>Map </a:t>
            </a:r>
            <a:r>
              <a:rPr lang="en-US" sz="2400" b="1" u="sng" dirty="0">
                <a:solidFill>
                  <a:srgbClr val="990000"/>
                </a:solidFill>
              </a:rPr>
              <a:t>Data Design</a:t>
            </a:r>
          </a:p>
          <a:p>
            <a:r>
              <a:rPr lang="en-US" b="1" dirty="0" err="1"/>
              <a:t>tblselectedpermit</a:t>
            </a:r>
            <a:r>
              <a:rPr lang="en-US" dirty="0"/>
              <a:t> </a:t>
            </a:r>
            <a:r>
              <a:rPr lang="en-US" dirty="0" smtClean="0"/>
              <a:t>      data </a:t>
            </a:r>
            <a:r>
              <a:rPr lang="en-US" dirty="0"/>
              <a:t>temporarily establishes scope of deliverable by storing selected permit </a:t>
            </a:r>
            <a:r>
              <a:rPr lang="en-US" dirty="0" smtClean="0"/>
              <a:t>IDs</a:t>
            </a:r>
          </a:p>
          <a:p>
            <a:pPr marL="4572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M-M tables permanently store relationships between permits and parking lots and buildings</a:t>
            </a:r>
          </a:p>
          <a:p>
            <a:pPr lvl="1"/>
            <a:r>
              <a:rPr lang="en-US" b="1" dirty="0" err="1" smtClean="0"/>
              <a:t>tblpermit_parking</a:t>
            </a:r>
            <a:endParaRPr lang="en-US" b="1" dirty="0" smtClean="0"/>
          </a:p>
          <a:p>
            <a:pPr lvl="1"/>
            <a:r>
              <a:rPr lang="en-US" b="1" dirty="0" err="1" smtClean="0"/>
              <a:t>tblpermit_building</a:t>
            </a:r>
            <a:endParaRPr lang="en-U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en-US" dirty="0" err="1"/>
              <a:t>CAmpus</a:t>
            </a:r>
            <a:r>
              <a:rPr lang="en-US" dirty="0"/>
              <a:t> Map Publishing System</a:t>
            </a:r>
          </a:p>
        </p:txBody>
      </p:sp>
      <p:pic>
        <p:nvPicPr>
          <p:cNvPr id="6146" name="Picture 2" descr="S:\afs\TPS\TPS\2013\dpepper\20130626_makeCampusTPmapPrototype\presentation_20130801\assets\erdMapD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58" y="1752600"/>
            <a:ext cx="4739742" cy="4800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124200" y="4152900"/>
            <a:ext cx="2667000" cy="1181100"/>
          </a:xfrm>
          <a:prstGeom prst="straightConnector1">
            <a:avLst/>
          </a:prstGeom>
          <a:ln w="28575">
            <a:solidFill>
              <a:srgbClr val="99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200400" y="5638800"/>
            <a:ext cx="2590800" cy="114300"/>
          </a:xfrm>
          <a:prstGeom prst="straightConnector1">
            <a:avLst/>
          </a:prstGeom>
          <a:ln w="28575">
            <a:solidFill>
              <a:srgbClr val="99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124200" y="2209800"/>
            <a:ext cx="838200" cy="104775"/>
          </a:xfrm>
          <a:prstGeom prst="straightConnector1">
            <a:avLst/>
          </a:prstGeom>
          <a:ln w="28575">
            <a:solidFill>
              <a:srgbClr val="99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u="sng" dirty="0">
                <a:solidFill>
                  <a:srgbClr val="990000"/>
                </a:solidFill>
              </a:rPr>
              <a:t>Data Interfaces</a:t>
            </a:r>
          </a:p>
          <a:p>
            <a:r>
              <a:rPr lang="en-US" dirty="0" smtClean="0"/>
              <a:t>Indexes</a:t>
            </a:r>
          </a:p>
          <a:p>
            <a:r>
              <a:rPr lang="en-US" sz="2400" b="1" dirty="0" smtClean="0"/>
              <a:t>C</a:t>
            </a:r>
            <a:r>
              <a:rPr lang="en-US" dirty="0" smtClean="0"/>
              <a:t>reate (“Add”)</a:t>
            </a:r>
          </a:p>
          <a:p>
            <a:r>
              <a:rPr lang="en-US" sz="2400" b="1" dirty="0" smtClean="0"/>
              <a:t>R</a:t>
            </a:r>
            <a:r>
              <a:rPr lang="en-US" dirty="0" smtClean="0"/>
              <a:t>ead (a.k.a. “Select”/”View”)</a:t>
            </a:r>
            <a:endParaRPr lang="en-US" dirty="0"/>
          </a:p>
          <a:p>
            <a:r>
              <a:rPr lang="en-US" sz="2400" b="1" dirty="0" smtClean="0"/>
              <a:t>U</a:t>
            </a:r>
            <a:r>
              <a:rPr lang="en-US" dirty="0" smtClean="0"/>
              <a:t>pdate (“Edit”)</a:t>
            </a:r>
          </a:p>
          <a:p>
            <a:r>
              <a:rPr lang="en-US" sz="2400" b="1" dirty="0" smtClean="0"/>
              <a:t>D</a:t>
            </a:r>
            <a:r>
              <a:rPr lang="en-US" dirty="0" smtClean="0"/>
              <a:t>elete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TPS </a:t>
            </a:r>
            <a:r>
              <a:rPr lang="en-US" dirty="0" err="1"/>
              <a:t>CAmpus</a:t>
            </a:r>
            <a:r>
              <a:rPr lang="en-US" dirty="0"/>
              <a:t> Map Publishing System</a:t>
            </a:r>
          </a:p>
        </p:txBody>
      </p:sp>
      <p:pic>
        <p:nvPicPr>
          <p:cNvPr id="8194" name="Picture 2" descr="S:\afs\TPS\TPS\2013\dpepper\20130626_makeCampusTPmapPrototype\presentation_20130801\assets\crudInterface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52600"/>
            <a:ext cx="4335462" cy="477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828800" y="2324100"/>
            <a:ext cx="2743200" cy="190500"/>
          </a:xfrm>
          <a:prstGeom prst="straightConnector1">
            <a:avLst/>
          </a:prstGeom>
          <a:ln w="28575">
            <a:solidFill>
              <a:srgbClr val="99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743200" y="3657600"/>
            <a:ext cx="1828800" cy="76200"/>
          </a:xfrm>
          <a:prstGeom prst="straightConnector1">
            <a:avLst/>
          </a:prstGeom>
          <a:ln w="28575">
            <a:solidFill>
              <a:srgbClr val="99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>
            <a:off x="2689412" y="2743200"/>
            <a:ext cx="5387788" cy="381000"/>
          </a:xfrm>
          <a:prstGeom prst="bentConnector3">
            <a:avLst>
              <a:gd name="adj1" fmla="val 107404"/>
            </a:avLst>
          </a:prstGeom>
          <a:ln w="28575">
            <a:solidFill>
              <a:srgbClr val="99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1828800" y="4140270"/>
            <a:ext cx="6096000" cy="1727130"/>
          </a:xfrm>
          <a:prstGeom prst="bentConnector3">
            <a:avLst>
              <a:gd name="adj1" fmla="val 39853"/>
            </a:avLst>
          </a:prstGeom>
          <a:ln w="28575">
            <a:solidFill>
              <a:srgbClr val="99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752600"/>
            <a:ext cx="8407893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Finished…</a:t>
            </a:r>
          </a:p>
          <a:p>
            <a:pPr lvl="1"/>
            <a:r>
              <a:rPr lang="en-US" dirty="0" smtClean="0"/>
              <a:t>Maps by Permit Type (Resident-Blue, Employee-White)</a:t>
            </a:r>
          </a:p>
          <a:p>
            <a:pPr marL="365760" lvl="1" indent="0">
              <a:buNone/>
            </a:pPr>
            <a:endParaRPr lang="en-US" dirty="0" smtClean="0"/>
          </a:p>
          <a:p>
            <a:r>
              <a:rPr lang="en-US" dirty="0" smtClean="0"/>
              <a:t>Next?...</a:t>
            </a:r>
          </a:p>
          <a:p>
            <a:pPr lvl="1"/>
            <a:r>
              <a:rPr lang="en-US" dirty="0" smtClean="0"/>
              <a:t>ESRI-to-Google Workflow</a:t>
            </a:r>
          </a:p>
          <a:p>
            <a:pPr lvl="1"/>
            <a:r>
              <a:rPr lang="en-US" dirty="0" smtClean="0"/>
              <a:t>More Specific Use-cases</a:t>
            </a:r>
          </a:p>
          <a:p>
            <a:pPr marL="365760" lvl="1" indent="0">
              <a:buNone/>
            </a:pPr>
            <a:endParaRPr lang="en-US" dirty="0" smtClean="0"/>
          </a:p>
          <a:p>
            <a:r>
              <a:rPr lang="en-US" dirty="0" smtClean="0"/>
              <a:t>Present </a:t>
            </a:r>
            <a:r>
              <a:rPr lang="en-US" dirty="0"/>
              <a:t>Project Results to Stakeholders</a:t>
            </a:r>
          </a:p>
          <a:p>
            <a:pPr lvl="1"/>
            <a:r>
              <a:rPr lang="en-US" dirty="0"/>
              <a:t>TPS</a:t>
            </a:r>
          </a:p>
          <a:p>
            <a:pPr lvl="1"/>
            <a:r>
              <a:rPr lang="en-US" dirty="0"/>
              <a:t>Campus Planning</a:t>
            </a:r>
          </a:p>
          <a:p>
            <a:pPr lvl="1"/>
            <a:r>
              <a:rPr lang="en-US" dirty="0" smtClean="0"/>
              <a:t>???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Consider Project to Build Full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Benefits</a:t>
            </a:r>
          </a:p>
          <a:p>
            <a:pPr lvl="2"/>
            <a:r>
              <a:rPr lang="en-US" dirty="0" smtClean="0"/>
              <a:t>Customized Deliverables for Stakeholders</a:t>
            </a:r>
          </a:p>
          <a:p>
            <a:pPr lvl="2"/>
            <a:r>
              <a:rPr lang="en-US" dirty="0" smtClean="0"/>
              <a:t>Revenue?</a:t>
            </a:r>
          </a:p>
          <a:p>
            <a:pPr lvl="1"/>
            <a:r>
              <a:rPr lang="en-US" dirty="0" smtClean="0"/>
              <a:t>Costs</a:t>
            </a:r>
          </a:p>
          <a:p>
            <a:pPr lvl="2"/>
            <a:r>
              <a:rPr lang="en-US" dirty="0" smtClean="0"/>
              <a:t>Support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plans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1" y="38100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51285" y="405618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2049" y="19050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Wingdings" panose="05000000000000000000" pitchFamily="2" charset="2"/>
              </a:rPr>
              <a:t>ü</a:t>
            </a:r>
          </a:p>
        </p:txBody>
      </p:sp>
    </p:spTree>
    <p:extLst>
      <p:ext uri="{BB962C8B-B14F-4D97-AF65-F5344CB8AC3E}">
        <p14:creationId xmlns:p14="http://schemas.microsoft.com/office/powerpoint/2010/main" val="38202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5108" y="1746738"/>
            <a:ext cx="3683492" cy="4501662"/>
          </a:xfrm>
        </p:spPr>
        <p:txBody>
          <a:bodyPr>
            <a:normAutofit/>
          </a:bodyPr>
          <a:lstStyle/>
          <a:p>
            <a:r>
              <a:rPr lang="en-US" dirty="0" smtClean="0"/>
              <a:t>David Pepper</a:t>
            </a:r>
          </a:p>
          <a:p>
            <a:pPr marL="4572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1800" dirty="0" smtClean="0"/>
              <a:t>davidpepperit@gmail.com</a:t>
            </a:r>
          </a:p>
          <a:p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dirty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  <a:p>
            <a:r>
              <a:rPr lang="en-US" dirty="0" err="1" smtClean="0"/>
              <a:t>Teoman</a:t>
            </a:r>
            <a:r>
              <a:rPr lang="en-US" dirty="0" smtClean="0"/>
              <a:t> </a:t>
            </a:r>
            <a:r>
              <a:rPr lang="en-US" dirty="0" err="1" smtClean="0"/>
              <a:t>Korkmaz</a:t>
            </a:r>
            <a:endParaRPr lang="en-US" dirty="0" smtClean="0"/>
          </a:p>
          <a:p>
            <a:pPr marL="4572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1800" dirty="0"/>
              <a:t>tqk5017@gmail.com</a:t>
            </a:r>
          </a:p>
          <a:p>
            <a:pPr marL="4572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plans</a:t>
            </a:r>
            <a:endParaRPr lang="en-US"/>
          </a:p>
        </p:txBody>
      </p:sp>
      <p:pic>
        <p:nvPicPr>
          <p:cNvPr id="9218" name="Picture 2" descr="S:\afs\TPS\TPS\2013\dpepper\20130626_makeCampusTPmapPrototype\presentation_20130914\profileDav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52600"/>
            <a:ext cx="4495800" cy="21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S:\afs\TPS\TPS\2013\dpepper\20130626_makeCampusTPmapPrototype\presentation_20130914\profileTe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4126328"/>
            <a:ext cx="4495801" cy="212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7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dirty="0" smtClean="0">
                <a:solidFill>
                  <a:srgbClr val="990000"/>
                </a:solidFill>
              </a:rPr>
              <a:t>	</a:t>
            </a:r>
          </a:p>
          <a:p>
            <a:pPr marL="45720" indent="0">
              <a:buNone/>
            </a:pPr>
            <a:r>
              <a:rPr lang="en-US" sz="2400" b="1" dirty="0">
                <a:solidFill>
                  <a:srgbClr val="990000"/>
                </a:solidFill>
              </a:rPr>
              <a:t>	</a:t>
            </a:r>
            <a:r>
              <a:rPr lang="en-US" sz="2400" b="1" dirty="0" smtClean="0">
                <a:solidFill>
                  <a:srgbClr val="990000"/>
                </a:solidFill>
              </a:rPr>
              <a:t>Review </a:t>
            </a:r>
            <a:r>
              <a:rPr lang="en-US" sz="2400" b="1" dirty="0">
                <a:solidFill>
                  <a:srgbClr val="990000"/>
                </a:solidFill>
              </a:rPr>
              <a:t>Project History </a:t>
            </a:r>
            <a:r>
              <a:rPr lang="en-US" sz="2400" b="1" dirty="0" smtClean="0">
                <a:solidFill>
                  <a:srgbClr val="990000"/>
                </a:solidFill>
              </a:rPr>
              <a:t>(8 </a:t>
            </a:r>
            <a:r>
              <a:rPr lang="en-US" sz="2400" b="1" dirty="0">
                <a:solidFill>
                  <a:srgbClr val="990000"/>
                </a:solidFill>
              </a:rPr>
              <a:t>minutes)</a:t>
            </a:r>
          </a:p>
          <a:p>
            <a:endParaRPr lang="en-US" sz="2400" b="1" dirty="0" smtClean="0">
              <a:solidFill>
                <a:srgbClr val="990000"/>
              </a:solidFill>
            </a:endParaRPr>
          </a:p>
          <a:p>
            <a:pPr marL="45720" indent="0">
              <a:buNone/>
            </a:pPr>
            <a:r>
              <a:rPr lang="en-US" sz="2400" b="1" dirty="0" smtClean="0">
                <a:solidFill>
                  <a:srgbClr val="990000"/>
                </a:solidFill>
              </a:rPr>
              <a:t>	Project </a:t>
            </a:r>
            <a:r>
              <a:rPr lang="en-US" sz="2400" b="1" dirty="0">
                <a:solidFill>
                  <a:srgbClr val="990000"/>
                </a:solidFill>
              </a:rPr>
              <a:t>Status Update </a:t>
            </a:r>
            <a:r>
              <a:rPr lang="en-US" sz="2400" b="1" dirty="0" smtClean="0">
                <a:solidFill>
                  <a:srgbClr val="990000"/>
                </a:solidFill>
              </a:rPr>
              <a:t>(14 </a:t>
            </a:r>
            <a:r>
              <a:rPr lang="en-US" sz="2400" b="1" dirty="0">
                <a:solidFill>
                  <a:srgbClr val="990000"/>
                </a:solidFill>
              </a:rPr>
              <a:t>minutes)</a:t>
            </a:r>
          </a:p>
          <a:p>
            <a:endParaRPr lang="en-US" sz="2400" b="1" dirty="0" smtClean="0">
              <a:solidFill>
                <a:srgbClr val="990000"/>
              </a:solidFill>
            </a:endParaRPr>
          </a:p>
          <a:p>
            <a:pPr marL="45720" indent="0">
              <a:buNone/>
            </a:pPr>
            <a:r>
              <a:rPr lang="en-US" sz="2400" b="1" dirty="0" smtClean="0">
                <a:solidFill>
                  <a:srgbClr val="990000"/>
                </a:solidFill>
              </a:rPr>
              <a:t>	Plan </a:t>
            </a:r>
            <a:r>
              <a:rPr lang="en-US" sz="2400" b="1" dirty="0">
                <a:solidFill>
                  <a:srgbClr val="990000"/>
                </a:solidFill>
              </a:rPr>
              <a:t>for Future </a:t>
            </a:r>
            <a:r>
              <a:rPr lang="en-US" sz="2400" b="1" dirty="0" smtClean="0">
                <a:solidFill>
                  <a:srgbClr val="990000"/>
                </a:solidFill>
              </a:rPr>
              <a:t>(8 </a:t>
            </a:r>
            <a:r>
              <a:rPr lang="en-US" sz="2400" b="1" dirty="0">
                <a:solidFill>
                  <a:srgbClr val="990000"/>
                </a:solidFill>
              </a:rPr>
              <a:t>minutes)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8965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Project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4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0999" y="1719071"/>
            <a:ext cx="4724401" cy="4407408"/>
          </a:xfrm>
        </p:spPr>
        <p:txBody>
          <a:bodyPr/>
          <a:lstStyle/>
          <a:p>
            <a:pPr marL="45720" indent="0">
              <a:buNone/>
            </a:pPr>
            <a:r>
              <a:rPr lang="en-US" sz="2400" b="1" u="sng" dirty="0" smtClean="0">
                <a:solidFill>
                  <a:srgbClr val="990000"/>
                </a:solidFill>
              </a:rPr>
              <a:t>June 14, 2012</a:t>
            </a:r>
          </a:p>
          <a:p>
            <a:r>
              <a:rPr lang="en-US" dirty="0" smtClean="0"/>
              <a:t>Purpose and Scope</a:t>
            </a:r>
          </a:p>
          <a:p>
            <a:pPr lvl="1"/>
            <a:r>
              <a:rPr lang="en-US" sz="800" dirty="0"/>
              <a:t>S:\</a:t>
            </a:r>
            <a:r>
              <a:rPr lang="en-US" sz="800" dirty="0" smtClean="0"/>
              <a:t>afs\TPS\TPS\2012\dpepper\20120601_projectManagement\output\project_01_purposeAndScope_201206151215.pdf</a:t>
            </a:r>
          </a:p>
          <a:p>
            <a:pPr lvl="1"/>
            <a:r>
              <a:rPr lang="en-US" spc="150" dirty="0" smtClean="0"/>
              <a:t>Major Goals Outlined: </a:t>
            </a:r>
          </a:p>
          <a:p>
            <a:pPr lvl="2"/>
            <a:r>
              <a:rPr lang="en-US" spc="150" dirty="0" smtClean="0"/>
              <a:t>Store… </a:t>
            </a:r>
          </a:p>
          <a:p>
            <a:pPr lvl="3"/>
            <a:r>
              <a:rPr lang="en-US" spc="150" dirty="0" smtClean="0"/>
              <a:t>map data in database </a:t>
            </a:r>
          </a:p>
          <a:p>
            <a:pPr lvl="3"/>
            <a:r>
              <a:rPr lang="en-US" spc="150" dirty="0" smtClean="0"/>
              <a:t>assets in “library”</a:t>
            </a:r>
          </a:p>
          <a:p>
            <a:pPr lvl="2"/>
            <a:r>
              <a:rPr lang="en-US" spc="150" dirty="0" smtClean="0"/>
              <a:t>Prepare to rapidly publish custom map products (w/data subsets):</a:t>
            </a:r>
          </a:p>
          <a:p>
            <a:pPr lvl="3"/>
            <a:r>
              <a:rPr lang="en-US" spc="150" dirty="0" smtClean="0"/>
              <a:t>Parking Lots by Permit Type</a:t>
            </a:r>
          </a:p>
          <a:p>
            <a:pPr lvl="3"/>
            <a:r>
              <a:rPr lang="en-US" spc="150" dirty="0" smtClean="0"/>
              <a:t>Residential Buildings by Permit Type</a:t>
            </a:r>
          </a:p>
          <a:p>
            <a:pPr lvl="3"/>
            <a:r>
              <a:rPr lang="en-US" spc="150" dirty="0" smtClean="0"/>
              <a:t>Bus Stops by Route</a:t>
            </a:r>
          </a:p>
          <a:p>
            <a:pPr lvl="2"/>
            <a:r>
              <a:rPr lang="en-US" spc="150" dirty="0" smtClean="0"/>
              <a:t>Allow combinations:</a:t>
            </a:r>
          </a:p>
          <a:p>
            <a:pPr lvl="3"/>
            <a:r>
              <a:rPr lang="en-US" spc="150" dirty="0" smtClean="0"/>
              <a:t>For example, Blue Permit: Parking Lots, Residences, and Bus Routes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timeline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050119"/>
              </p:ext>
            </p:extLst>
          </p:nvPr>
        </p:nvGraphicFramePr>
        <p:xfrm>
          <a:off x="5486400" y="1981200"/>
          <a:ext cx="31400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Acrobat Document" r:id="rId3" imgW="5829261" imgH="7543646" progId="AcroExch.Document.7">
                  <p:embed/>
                </p:oleObj>
              </mc:Choice>
              <mc:Fallback>
                <p:oleObj name="Acrobat Document" r:id="rId3" imgW="5829261" imgH="7543646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6400" y="1981200"/>
                        <a:ext cx="3140075" cy="40640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100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7315201" cy="4910329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400" b="1" u="sng" dirty="0">
                <a:solidFill>
                  <a:srgbClr val="990000"/>
                </a:solidFill>
              </a:rPr>
              <a:t>August 9, 2012</a:t>
            </a:r>
          </a:p>
          <a:p>
            <a:r>
              <a:rPr lang="en-US" dirty="0" smtClean="0"/>
              <a:t>Interviewed GIS Analyst</a:t>
            </a:r>
          </a:p>
          <a:p>
            <a:pPr marL="45720" indent="0">
              <a:buNone/>
            </a:pPr>
            <a:r>
              <a:rPr lang="en-US" dirty="0" smtClean="0"/>
              <a:t>	Stephen R. Smith</a:t>
            </a:r>
          </a:p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As Follow-up to meeting:</a:t>
            </a:r>
          </a:p>
          <a:p>
            <a:pPr lvl="1"/>
            <a:r>
              <a:rPr lang="en-US" dirty="0" smtClean="0"/>
              <a:t>Researched UVM contracting </a:t>
            </a:r>
          </a:p>
          <a:p>
            <a:pPr marL="365760" lvl="1" indent="0">
              <a:buNone/>
            </a:pPr>
            <a:r>
              <a:rPr lang="en-US" dirty="0"/>
              <a:t>	</a:t>
            </a:r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Initiated laptop procurement</a:t>
            </a:r>
          </a:p>
          <a:p>
            <a:pPr lvl="1"/>
            <a:r>
              <a:rPr lang="en-US" dirty="0" smtClean="0"/>
              <a:t>Contacted </a:t>
            </a:r>
            <a:r>
              <a:rPr lang="en-US" u="sng" dirty="0" smtClean="0"/>
              <a:t>Campus Planning</a:t>
            </a:r>
            <a:r>
              <a:rPr lang="en-US" dirty="0" smtClean="0"/>
              <a:t> to request data</a:t>
            </a:r>
          </a:p>
          <a:p>
            <a:endParaRPr lang="en-US" dirty="0"/>
          </a:p>
          <a:p>
            <a:r>
              <a:rPr lang="en-US" dirty="0" smtClean="0"/>
              <a:t>Project slowed/delayed due to…</a:t>
            </a:r>
          </a:p>
          <a:p>
            <a:pPr lvl="1"/>
            <a:r>
              <a:rPr lang="en-US" dirty="0" smtClean="0"/>
              <a:t>Holidays, etc.</a:t>
            </a:r>
          </a:p>
          <a:p>
            <a:pPr lvl="1"/>
            <a:r>
              <a:rPr lang="en-US" dirty="0" smtClean="0"/>
              <a:t>Laptop procurement delays</a:t>
            </a:r>
          </a:p>
          <a:p>
            <a:pPr lvl="1"/>
            <a:r>
              <a:rPr lang="en-US" dirty="0" smtClean="0"/>
              <a:t>Assumption that hiring an expert at the beginning of the project would not have been cost-effective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2050" name="Picture 2" descr="S:\afs\TPS\TPS\2013\dpepper\20130626_makeCampusTPmapPrototype\presentation_20130801\assets\stephen_r_smi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3968367" cy="1981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20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2400" b="1" u="sng" dirty="0">
                <a:solidFill>
                  <a:srgbClr val="990000"/>
                </a:solidFill>
              </a:rPr>
              <a:t>January 9th, 2013</a:t>
            </a:r>
          </a:p>
          <a:p>
            <a:r>
              <a:rPr lang="en-US" dirty="0" smtClean="0"/>
              <a:t>Received ArcGIS Polygons for</a:t>
            </a:r>
          </a:p>
          <a:p>
            <a:pPr marL="365760" lvl="1" indent="0">
              <a:buNone/>
            </a:pPr>
            <a:r>
              <a:rPr lang="en-US" dirty="0" smtClean="0"/>
              <a:t>Redstone Campus:</a:t>
            </a:r>
          </a:p>
          <a:p>
            <a:pPr lvl="1"/>
            <a:r>
              <a:rPr lang="en-US" dirty="0" smtClean="0"/>
              <a:t>Parking Lots</a:t>
            </a:r>
          </a:p>
          <a:p>
            <a:pPr lvl="1"/>
            <a:r>
              <a:rPr lang="en-US" dirty="0" smtClean="0"/>
              <a:t>Buildings</a:t>
            </a:r>
          </a:p>
          <a:p>
            <a:pPr lvl="1"/>
            <a:r>
              <a:rPr lang="en-US" dirty="0" smtClean="0"/>
              <a:t>Roads</a:t>
            </a:r>
          </a:p>
          <a:p>
            <a:pPr marL="365760" lvl="1" indent="0">
              <a:buNone/>
            </a:pPr>
            <a:endParaRPr lang="en-US" dirty="0" smtClean="0"/>
          </a:p>
          <a:p>
            <a:r>
              <a:rPr lang="en-US" dirty="0" smtClean="0"/>
              <a:t>Received tabular data in Excel/CSV:</a:t>
            </a:r>
          </a:p>
          <a:p>
            <a:pPr lvl="1"/>
            <a:r>
              <a:rPr lang="en-US" dirty="0"/>
              <a:t>Parking Lots</a:t>
            </a:r>
          </a:p>
          <a:p>
            <a:pPr lvl="1"/>
            <a:r>
              <a:rPr lang="en-US" dirty="0"/>
              <a:t>Buildings</a:t>
            </a:r>
          </a:p>
          <a:p>
            <a:pPr lvl="1"/>
            <a:r>
              <a:rPr lang="en-US" dirty="0" smtClean="0"/>
              <a:t>Roads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773304"/>
              </p:ext>
            </p:extLst>
          </p:nvPr>
        </p:nvGraphicFramePr>
        <p:xfrm>
          <a:off x="5715000" y="1905000"/>
          <a:ext cx="26289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Acrobat Document" r:id="rId3" imgW="7543607" imgH="11658484" progId="AcroExch.Document.7">
                  <p:embed/>
                </p:oleObj>
              </mc:Choice>
              <mc:Fallback>
                <p:oleObj name="Acrobat Document" r:id="rId3" imgW="7543607" imgH="1165848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0" y="1905000"/>
                        <a:ext cx="2628900" cy="40640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406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4800601" cy="483412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600" b="1" u="sng" dirty="0">
                <a:solidFill>
                  <a:srgbClr val="990000"/>
                </a:solidFill>
              </a:rPr>
              <a:t>January 15th, 2013</a:t>
            </a:r>
          </a:p>
          <a:p>
            <a:r>
              <a:rPr lang="en-US" dirty="0" smtClean="0"/>
              <a:t>Began “DB CRUD” Application</a:t>
            </a:r>
            <a:endParaRPr lang="en-US" dirty="0"/>
          </a:p>
          <a:p>
            <a:pPr lvl="1"/>
            <a:r>
              <a:rPr lang="en-US" dirty="0" smtClean="0"/>
              <a:t>“CRUD” stands for “Create, Read, Update, and Delete”</a:t>
            </a:r>
            <a:endParaRPr lang="en-US" dirty="0"/>
          </a:p>
          <a:p>
            <a:pPr lvl="2"/>
            <a:r>
              <a:rPr lang="en-US" dirty="0" smtClean="0"/>
              <a:t>basic SQL DML operations</a:t>
            </a:r>
          </a:p>
          <a:p>
            <a:pPr marL="64008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Application’s main features</a:t>
            </a:r>
          </a:p>
          <a:p>
            <a:pPr lvl="2"/>
            <a:r>
              <a:rPr lang="en-US" dirty="0" smtClean="0"/>
              <a:t>Model database designs with standardized features</a:t>
            </a:r>
          </a:p>
          <a:p>
            <a:pPr lvl="4"/>
            <a:r>
              <a:rPr lang="en-US" dirty="0" smtClean="0"/>
              <a:t>IDs, timestamps, data type design patterns (e.g. FK-LU)</a:t>
            </a:r>
          </a:p>
          <a:p>
            <a:pPr lvl="2"/>
            <a:r>
              <a:rPr lang="en-US" dirty="0" smtClean="0"/>
              <a:t>Generate “Create Table”, “Create View” scripts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10243" name="Picture 3" descr="S:\afs\TPS\TPS\2013\dpepper\20130626_makeCampusTPmapPrototype\presentation_20130801\assets\crudGenera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46294"/>
            <a:ext cx="2776538" cy="2311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:\afs\TPS\TPS\2013\dpepper\20130626_makeCampusTPmapPrototype\presentation_20130801\assets\crudGenerator_createTablesView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3352801" cy="17392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:\afs\TPS\TPS\2013\dpepper\20130626_makeCampusTPmapPrototype\presentation_20130801\assets\createTa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14800"/>
            <a:ext cx="2593975" cy="2487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5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5105401" cy="4407408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600" b="1" u="sng" dirty="0">
                <a:solidFill>
                  <a:srgbClr val="990000"/>
                </a:solidFill>
              </a:rPr>
              <a:t>January 15th, </a:t>
            </a:r>
            <a:r>
              <a:rPr lang="en-US" sz="2600" b="1" u="sng" dirty="0" smtClean="0">
                <a:solidFill>
                  <a:srgbClr val="990000"/>
                </a:solidFill>
              </a:rPr>
              <a:t>2013 (continued)</a:t>
            </a:r>
            <a:endParaRPr lang="en-US" sz="2600" b="1" u="sng" dirty="0">
              <a:solidFill>
                <a:srgbClr val="990000"/>
              </a:solidFill>
            </a:endParaRPr>
          </a:p>
          <a:p>
            <a:r>
              <a:rPr lang="en-US" dirty="0" smtClean="0"/>
              <a:t>“DB CRUD” Application (continued)</a:t>
            </a:r>
          </a:p>
          <a:p>
            <a:pPr marL="548640" lvl="2" indent="-228600">
              <a:buClr>
                <a:schemeClr val="accent1"/>
              </a:buClr>
              <a:buFont typeface="Wingdings 2" pitchFamily="18" charset="2"/>
              <a:buChar char=""/>
            </a:pPr>
            <a:r>
              <a:rPr lang="en-US" dirty="0"/>
              <a:t>Application’s main </a:t>
            </a:r>
            <a:r>
              <a:rPr lang="en-US" dirty="0" smtClean="0"/>
              <a:t>features (continued)</a:t>
            </a:r>
            <a:endParaRPr lang="en-US" dirty="0"/>
          </a:p>
          <a:p>
            <a:pPr lvl="2"/>
            <a:r>
              <a:rPr lang="en-US" dirty="0" smtClean="0"/>
              <a:t>Generate </a:t>
            </a:r>
            <a:r>
              <a:rPr lang="en-US" dirty="0"/>
              <a:t>standard web interfaces to database</a:t>
            </a:r>
          </a:p>
          <a:p>
            <a:pPr lvl="3"/>
            <a:r>
              <a:rPr lang="en-US" dirty="0"/>
              <a:t>Indexes: application, context</a:t>
            </a:r>
          </a:p>
          <a:p>
            <a:pPr lvl="3"/>
            <a:r>
              <a:rPr lang="en-US" dirty="0"/>
              <a:t>CRUD files</a:t>
            </a:r>
          </a:p>
          <a:p>
            <a:pPr lvl="4"/>
            <a:r>
              <a:rPr lang="en-US" dirty="0"/>
              <a:t>mixture of PHP, </a:t>
            </a:r>
            <a:r>
              <a:rPr lang="en-US" dirty="0" err="1"/>
              <a:t>Javascript</a:t>
            </a:r>
            <a:r>
              <a:rPr lang="en-US" dirty="0"/>
              <a:t>, HTML, CSS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rapid development of web database applications</a:t>
            </a:r>
          </a:p>
          <a:p>
            <a:pPr lvl="1"/>
            <a:r>
              <a:rPr lang="en-US" dirty="0" smtClean="0"/>
              <a:t>Maintains data in enterprise database</a:t>
            </a:r>
          </a:p>
          <a:p>
            <a:pPr lvl="2"/>
            <a:r>
              <a:rPr lang="en-US" dirty="0" smtClean="0"/>
              <a:t>MySQL </a:t>
            </a:r>
            <a:r>
              <a:rPr lang="en-US" dirty="0"/>
              <a:t>Server: </a:t>
            </a:r>
            <a:r>
              <a:rPr lang="en-US" dirty="0" smtClean="0"/>
              <a:t>webdb.uvm.edu,</a:t>
            </a:r>
          </a:p>
          <a:p>
            <a:pPr lvl="2"/>
            <a:r>
              <a:rPr lang="en-US" dirty="0" smtClean="0"/>
              <a:t>Accessible to both web and desktop</a:t>
            </a:r>
          </a:p>
          <a:p>
            <a:pPr marL="640080" lvl="2" indent="0">
              <a:buNone/>
            </a:pPr>
            <a:endParaRPr lang="en-US" dirty="0" smtClean="0"/>
          </a:p>
          <a:p>
            <a:r>
              <a:rPr lang="en-US" dirty="0" smtClean="0"/>
              <a:t>Ended “DB CRUD” App development mid-June, 2013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 </a:t>
            </a:r>
            <a:r>
              <a:rPr lang="en-US" sz="1200" dirty="0"/>
              <a:t>(January 15th, 2013 </a:t>
            </a:r>
            <a:r>
              <a:rPr lang="en-US" sz="1200" dirty="0" smtClean="0"/>
              <a:t>continued)</a:t>
            </a:r>
            <a:endParaRPr lang="en-US" dirty="0"/>
          </a:p>
        </p:txBody>
      </p:sp>
      <p:pic>
        <p:nvPicPr>
          <p:cNvPr id="9218" name="Picture 2" descr="S:\afs\TPS\TPS\2013\dpepper\20130626_makeCampusTPmapPrototype\presentation_20130801\assets\crudInterface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81200"/>
            <a:ext cx="3350948" cy="36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1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u="sng" dirty="0" smtClean="0">
                <a:solidFill>
                  <a:srgbClr val="990000"/>
                </a:solidFill>
              </a:rPr>
              <a:t>June 26th</a:t>
            </a:r>
            <a:r>
              <a:rPr lang="en-US" sz="2400" b="1" u="sng" dirty="0">
                <a:solidFill>
                  <a:srgbClr val="990000"/>
                </a:solidFill>
              </a:rPr>
              <a:t>, 2013</a:t>
            </a:r>
          </a:p>
          <a:p>
            <a:r>
              <a:rPr lang="en-US" dirty="0" smtClean="0"/>
              <a:t>Began process of building Campus Map Publishing System Prototype</a:t>
            </a:r>
          </a:p>
          <a:p>
            <a:pPr lvl="1"/>
            <a:r>
              <a:rPr lang="en-US" dirty="0" smtClean="0"/>
              <a:t>Geospatial Specialist </a:t>
            </a:r>
            <a:r>
              <a:rPr lang="en-US" dirty="0" err="1" smtClean="0"/>
              <a:t>Teoman</a:t>
            </a:r>
            <a:r>
              <a:rPr lang="en-US" dirty="0" smtClean="0"/>
              <a:t> “</a:t>
            </a:r>
            <a:r>
              <a:rPr lang="en-US" dirty="0" err="1" smtClean="0"/>
              <a:t>Teo</a:t>
            </a:r>
            <a:r>
              <a:rPr lang="en-US" dirty="0" smtClean="0"/>
              <a:t>” </a:t>
            </a:r>
            <a:r>
              <a:rPr lang="en-US" dirty="0" err="1" smtClean="0"/>
              <a:t>Korkmaz</a:t>
            </a:r>
            <a:r>
              <a:rPr lang="en-US" dirty="0" smtClean="0"/>
              <a:t> joined project working on the design of the map prototype in ArcGIS</a:t>
            </a:r>
          </a:p>
          <a:p>
            <a:pPr lvl="2"/>
            <a:r>
              <a:rPr lang="en-US" dirty="0" smtClean="0"/>
              <a:t>focusing on integrating database assets and ArcGIS assets</a:t>
            </a:r>
          </a:p>
          <a:p>
            <a:pPr lvl="1"/>
            <a:r>
              <a:rPr lang="en-US" dirty="0" smtClean="0"/>
              <a:t>David Pepper focusing on rest of project</a:t>
            </a:r>
          </a:p>
          <a:p>
            <a:pPr lvl="2"/>
            <a:r>
              <a:rPr lang="en-US" dirty="0" smtClean="0"/>
              <a:t>working on architecture, storage layer and project management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0126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640</TotalTime>
  <Words>652</Words>
  <Application>Microsoft Office PowerPoint</Application>
  <PresentationFormat>On-screen Show (4:3)</PresentationFormat>
  <Paragraphs>187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Grid</vt:lpstr>
      <vt:lpstr>Acrobat Document</vt:lpstr>
      <vt:lpstr>campus map publishing system Prototype Project</vt:lpstr>
      <vt:lpstr>agenda</vt:lpstr>
      <vt:lpstr>Map Project History</vt:lpstr>
      <vt:lpstr>project timeline</vt:lpstr>
      <vt:lpstr>project timeline</vt:lpstr>
      <vt:lpstr>project timeline</vt:lpstr>
      <vt:lpstr>project timeline</vt:lpstr>
      <vt:lpstr>project timeline (January 15th, 2013 continued)</vt:lpstr>
      <vt:lpstr>project timeline</vt:lpstr>
      <vt:lpstr>TPS CAmpus Map Publishing System</vt:lpstr>
      <vt:lpstr>TPS CAmpus Map Publishing System</vt:lpstr>
      <vt:lpstr>TPS CAmpus Map Publishing System</vt:lpstr>
      <vt:lpstr>TPS CAmpus Map Publishing System</vt:lpstr>
      <vt:lpstr>TPS CAmpus Map Publishing System</vt:lpstr>
      <vt:lpstr>TPS CAmpus Map Publishing System</vt:lpstr>
      <vt:lpstr>TPS CAmpus Map Publishing System</vt:lpstr>
      <vt:lpstr>future plans</vt:lpstr>
      <vt:lpstr>Future plans</vt:lpstr>
      <vt:lpstr>Future plans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map publishing system Project</dc:title>
  <dc:creator>David Pepper</dc:creator>
  <cp:lastModifiedBy>Pepper, David</cp:lastModifiedBy>
  <cp:revision>64</cp:revision>
  <cp:lastPrinted>2013-08-01T13:51:08Z</cp:lastPrinted>
  <dcterms:created xsi:type="dcterms:W3CDTF">2006-08-16T00:00:00Z</dcterms:created>
  <dcterms:modified xsi:type="dcterms:W3CDTF">2013-09-12T14:28:23Z</dcterms:modified>
</cp:coreProperties>
</file>